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media/image2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media/image3.jpeg" ContentType="image/jpeg"/>
  <Override PartName="/ppt/media/image4.jpeg" ContentType="image/jpeg"/>
  <Override PartName="/ppt/media/image5.jpeg" ContentType="image/jpeg"/>
  <Override PartName="/ppt/theme/theme2.xml" ContentType="application/vnd.openxmlformats-officedocument.theme+xml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6" name="Shape 7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2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/Users/The_Brain/Design/I'M_A_GRAPHIC_DESIGNER/Bon_melon/_EN_COURS_/0392_SC4_HEC_ppt/2_logo/logo_UDM.jpg" descr="/Users/The_Brain/Design/I'M_A_GRAPHIC_DESIGNER/Bon_melon/_EN_COURS_/0392_SC4_HEC_ppt/2_logo/logo_UD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0" y="6172200"/>
            <a:ext cx="1295400" cy="51752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/Users/The_Brain/Design/I'M_A_GRAPHIC_DESIGNER/Bon_melon/_EN_COURS_/0392_SC4_HEC_ppt/2_logo/logo_UDM.jpg" descr="/Users/The_Brain/Design/I'M_A_GRAPHIC_DESIGNER/Bon_melon/_EN_COURS_/0392_SC4_HEC_ppt/2_logo/logo_UDM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0000" y="6172200"/>
            <a:ext cx="1295400" cy="51752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/Users/The_Brain/Design/I'M_A_GRAPHIC_DESIGNER/Bon_melon/_EN_COURS_/0392_SC4_HEC_ppt/2_logo/logo_UDM.jpg" descr="/Users/The_Brain/Design/I'M_A_GRAPHIC_DESIGNER/Bon_melon/_EN_COURS_/0392_SC4_HEC_ppt/2_logo/logo_UD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0" y="6172200"/>
            <a:ext cx="1295400" cy="51752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Dégradé bleu.jpg" descr="Dégradé bleu.jpg"/>
          <p:cNvPicPr>
            <a:picLocks noChangeAspect="1"/>
          </p:cNvPicPr>
          <p:nvPr/>
        </p:nvPicPr>
        <p:blipFill>
          <a:blip r:embed="rId3">
            <a:extLst/>
          </a:blip>
          <a:srcRect l="77499" t="0" r="0" b="0"/>
          <a:stretch>
            <a:fillRect/>
          </a:stretch>
        </p:blipFill>
        <p:spPr>
          <a:xfrm>
            <a:off x="0" y="685800"/>
            <a:ext cx="2286000" cy="6172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/Users/The_Brain/Design/I'M_A_GRAPHIC_DESIGNER/Bon_melon/_EN_COURS_/0392_SC4_HEC_ppt/2_logo/logo_UDM.jpg" descr="/Users/The_Brain/Design/I'M_A_GRAPHIC_DESIGNER/Bon_melon/_EN_COURS_/0392_SC4_HEC_ppt/2_logo/logo_UDM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620000" y="6172200"/>
            <a:ext cx="1295400" cy="517525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Dégradé bleu.jpg" descr="Dégradé bleu.jpg"/>
          <p:cNvPicPr>
            <a:picLocks noChangeAspect="1"/>
          </p:cNvPicPr>
          <p:nvPr/>
        </p:nvPicPr>
        <p:blipFill>
          <a:blip r:embed="rId3">
            <a:extLst/>
          </a:blip>
          <a:srcRect l="77499" t="0" r="0" b="0"/>
          <a:stretch>
            <a:fillRect/>
          </a:stretch>
        </p:blipFill>
        <p:spPr>
          <a:xfrm>
            <a:off x="0" y="685800"/>
            <a:ext cx="2286000" cy="6172200"/>
          </a:xfrm>
          <a:prstGeom prst="rect">
            <a:avLst/>
          </a:prstGeom>
          <a:ln w="12700">
            <a:miter lim="400000"/>
          </a:ln>
        </p:spPr>
      </p:pic>
      <p:sp>
        <p:nvSpPr>
          <p:cNvPr id="60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/Users/The_Brain/Design/I'M_A_GRAPHIC_DESIGNER/Bon_melon/_EN_COURS_/0392_SC4_HEC_ppt/2_logo/logo_UDM.jpg" descr="/Users/The_Brain/Design/I'M_A_GRAPHIC_DESIGNER/Bon_melon/_EN_COURS_/0392_SC4_HEC_ppt/2_logo/logo_UD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0" y="6172200"/>
            <a:ext cx="1295400" cy="517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68" name="/Users/The_Brain/Design/I'M_A_GRAPHIC_DESIGNER/Bon_melon/_EN_COURS_/0392_SC4_HEC_ppt/2_logo/logo_UDM.jpg" descr="/Users/The_Brain/Design/I'M_A_GRAPHIC_DESIGNER/Bon_melon/_EN_COURS_/0392_SC4_HEC_ppt/2_logo/logo_UD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0" y="6172200"/>
            <a:ext cx="1295400" cy="517525"/>
          </a:xfrm>
          <a:prstGeom prst="rect">
            <a:avLst/>
          </a:prstGeom>
          <a:ln w="12700">
            <a:miter lim="400000"/>
          </a:ln>
        </p:spPr>
      </p:pic>
      <p:sp>
        <p:nvSpPr>
          <p:cNvPr id="69" name="Numéro de diapositive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/Users/The_Brain/Design/I'M_A_GRAPHIC_DESIGNER/Bon_melon/_EN_COURS_/0392_SC4_HEC_ppt/2_logo/logo_UDM.jpg" descr="/Users/The_Brain/Design/I'M_A_GRAPHIC_DESIGNER/Bon_melon/_EN_COURS_/0392_SC4_HEC_ppt/2_logo/logo_UDM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" y="228600"/>
            <a:ext cx="1905000" cy="762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e du titre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Texte du titre</a:t>
            </a:r>
          </a:p>
        </p:txBody>
      </p:sp>
      <p:sp>
        <p:nvSpPr>
          <p:cNvPr id="4" name="Texte niveau 1…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</p:sldLayoutIdLst>
  <p:transition xmlns:p14="http://schemas.microsoft.com/office/powerpoint/2010/main" spd="med" advClick="1"/>
  <p:txStyles>
    <p:title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5pPr>
      <a:lvl6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6pPr>
      <a:lvl7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7pPr>
      <a:lvl8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8pPr>
      <a:lvl9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400" u="none">
          <a:ln>
            <a:noFill/>
          </a:ln>
          <a:solidFill>
            <a:srgbClr val="FFFFFF"/>
          </a:solidFill>
          <a:uFillTx/>
          <a:latin typeface="Verdana"/>
          <a:ea typeface="Verdana"/>
          <a:cs typeface="Verdana"/>
          <a:sym typeface="Verdana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2352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924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496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6068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64000" marR="0" indent="-4064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Relationship Id="rId3" Type="http://schemas.openxmlformats.org/officeDocument/2006/relationships/image" Target="../media/image27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fdl@francoisdominiclaramee.com" TargetMode="External"/><Relationship Id="rId3" Type="http://schemas.openxmlformats.org/officeDocument/2006/relationships/hyperlink" Target="http://www.francoisdominiclaramee.com" TargetMode="Externa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jpeg"/><Relationship Id="rId6" Type="http://schemas.openxmlformats.org/officeDocument/2006/relationships/image" Target="../media/image22.jpeg"/><Relationship Id="rId7" Type="http://schemas.openxmlformats.org/officeDocument/2006/relationships/image" Target="../media/image2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How To Extract Good Knowledge From Bad Data…"/>
          <p:cNvSpPr/>
          <p:nvPr>
            <p:ph type="title" idx="4294967295"/>
          </p:nvPr>
        </p:nvSpPr>
        <p:spPr>
          <a:xfrm>
            <a:off x="2590800" y="2438400"/>
            <a:ext cx="6324600" cy="1470025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/>
            <a:r>
              <a:t>How To Extract Good Knowledge From Bad Data</a:t>
            </a:r>
          </a:p>
          <a:p>
            <a:pPr>
              <a:defRPr sz="1800"/>
            </a:pPr>
            <a:r>
              <a:t>An Experiment With 18th-Century French Texts</a:t>
            </a:r>
          </a:p>
        </p:txBody>
      </p:sp>
      <p:sp>
        <p:nvSpPr>
          <p:cNvPr id="79" name="François Dominic Laramée…"/>
          <p:cNvSpPr/>
          <p:nvPr>
            <p:ph type="body" sz="quarter" idx="4294967295"/>
          </p:nvPr>
        </p:nvSpPr>
        <p:spPr>
          <a:xfrm>
            <a:off x="2590800" y="4953000"/>
            <a:ext cx="6324600" cy="117098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08609" indent="-308609" defTabSz="411479">
              <a:spcBef>
                <a:spcPts val="500"/>
              </a:spcBef>
              <a:buSzTx/>
              <a:buNone/>
              <a:defRPr b="1" sz="144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François Dominic Laramée</a:t>
            </a:r>
          </a:p>
          <a:p>
            <a:pPr marL="308609" indent="-308609" defTabSz="411479">
              <a:spcBef>
                <a:spcPts val="500"/>
              </a:spcBef>
              <a:buSzTx/>
              <a:buNone/>
              <a:defRPr b="1" sz="144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PhD candidate in History, Université de Montréal</a:t>
            </a:r>
          </a:p>
          <a:p>
            <a:pPr marL="308609" indent="-308609" defTabSz="411479">
              <a:spcBef>
                <a:spcPts val="500"/>
              </a:spcBef>
              <a:buSzTx/>
              <a:buNone/>
              <a:defRPr b="1" sz="144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Presented at CSDH / SCHN 2017 Annual Conference</a:t>
            </a:r>
          </a:p>
          <a:p>
            <a:pPr marL="308609" indent="-308609" defTabSz="411479">
              <a:spcBef>
                <a:spcPts val="500"/>
              </a:spcBef>
              <a:buSzTx/>
              <a:buNone/>
              <a:defRPr b="1" i="1" sz="144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This work was supported by a FRQSC doctoral scholarship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METHOD — HEURISTIC DESIGN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METHOD — HEURISTIC DESIGN</a:t>
            </a:r>
          </a:p>
        </p:txBody>
      </p:sp>
      <p:sp>
        <p:nvSpPr>
          <p:cNvPr id="118" name="Enhanced focus…"/>
          <p:cNvSpPr/>
          <p:nvPr>
            <p:ph type="body" idx="4294967295"/>
          </p:nvPr>
        </p:nvSpPr>
        <p:spPr>
          <a:xfrm>
            <a:off x="457200" y="1740644"/>
            <a:ext cx="8458200" cy="464745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b="1" i="1"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3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Enhanced focus</a:t>
            </a: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3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Filters out (much of) the noise</a:t>
            </a: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3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Small keyword sets</a:t>
            </a: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3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Manageable projects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LEVENSHTEIN’S ALGORITHM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LEVENSHTEIN’S ALGORITHM</a:t>
            </a:r>
          </a:p>
        </p:txBody>
      </p:sp>
      <p:graphicFrame>
        <p:nvGraphicFramePr>
          <p:cNvPr id="121" name="Tableau"/>
          <p:cNvGraphicFramePr/>
          <p:nvPr/>
        </p:nvGraphicFramePr>
        <p:xfrm>
          <a:off x="895350" y="1435100"/>
          <a:ext cx="7366000" cy="50800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838325"/>
                <a:gridCol w="1838325"/>
                <a:gridCol w="1838325"/>
                <a:gridCol w="1838325"/>
              </a:tblGrid>
              <a:tr h="1013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400">
                          <a:sym typeface="Calibri"/>
                        </a:rPr>
                        <a:t>Keyword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400">
                          <a:sym typeface="Calibri"/>
                        </a:rPr>
                        <a:t>Candidate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400">
                          <a:sym typeface="Calibri"/>
                        </a:rPr>
                        <a:t>Levenshtein Distance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2400">
                          <a:sym typeface="Calibri"/>
                        </a:rPr>
                        <a:t>Operations</a:t>
                      </a:r>
                    </a:p>
                  </a:txBody>
                  <a:tcPr marL="0" marR="0" marT="0" marB="0" anchor="ctr" anchorCtr="0" horzOverflow="overflow"/>
                </a:tc>
              </a:tr>
              <a:tr h="1013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Amérique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Amérique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0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—</a:t>
                      </a:r>
                    </a:p>
                  </a:txBody>
                  <a:tcPr marL="0" marR="0" marT="0" marB="0" anchor="ctr" anchorCtr="0" horzOverflow="overflow"/>
                </a:tc>
              </a:tr>
              <a:tr h="1013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Amérique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Amrique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1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Delete « é »</a:t>
                      </a:r>
                    </a:p>
                  </a:txBody>
                  <a:tcPr marL="0" marR="0" marT="0" marB="0" anchor="ctr" anchorCtr="0" horzOverflow="overflow"/>
                </a:tc>
              </a:tr>
              <a:tr h="1013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Amérique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Cmévrique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2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A —&gt; C
Insert « v »</a:t>
                      </a:r>
                    </a:p>
                  </a:txBody>
                  <a:tcPr marL="0" marR="0" marT="0" marB="0" anchor="ctr" anchorCtr="0" horzOverflow="overflow"/>
                </a:tc>
              </a:tr>
              <a:tr h="101346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Amérique 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Musique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3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2400">
                          <a:sym typeface="Calibri"/>
                        </a:rPr>
                        <a:t>Delete « A »
é —&gt; u
r —&gt; s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LEVENSHTEIN’S PERFORMANCE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LEVENSHTEIN’S PERFORMANCE</a:t>
            </a:r>
          </a:p>
        </p:txBody>
      </p:sp>
      <p:graphicFrame>
        <p:nvGraphicFramePr>
          <p:cNvPr id="124" name="SOME OF THE RECOVERED INSTANCES"/>
          <p:cNvGraphicFramePr/>
          <p:nvPr/>
        </p:nvGraphicFramePr>
        <p:xfrm>
          <a:off x="622300" y="742237"/>
          <a:ext cx="8132445" cy="5300615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1204548"/>
                <a:gridCol w="1374460"/>
                <a:gridCol w="1336410"/>
                <a:gridCol w="1343504"/>
                <a:gridCol w="1514408"/>
                <a:gridCol w="1354666"/>
              </a:tblGrid>
              <a:tr h="419100"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SOME OF THE RECOVERED INSTANCES</a:t>
                      </a:r>
                    </a:p>
                  </a:txBody>
                  <a:tcPr marL="50800" marR="50800" marT="50800" marB="50800" anchor="ctr" anchorCtr="0" horzOverflow="overflow">
                    <a:lnL/>
                    <a:lnR/>
                    <a:lnT/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66055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Keyword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Keyword occurrences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Alternate forms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Alternate form occurrences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Alternate forms as % of all occs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Examples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905583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Amérique/d’Amérique/l’Amérique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485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36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128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20,9 %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l’amerique (59), d’amcrique (2), ramërique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6055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Brésil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159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97,0 %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bresil (143), bretîl, brcfil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1552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Canada/Canadiens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139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2,1 %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canada*, en.canada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1552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Colonie(s)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411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15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16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3,7 %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5lonie, coioniej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660555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Domingue/Saint-Domingue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88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12,9 %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jjomingue, saintdomingue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15527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TOTAL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1867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103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532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22,2%%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 b="1" sz="16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Increase: 29,5%</a:t>
                      </a:r>
                    </a:p>
                  </a:txBody>
                  <a:tcPr marL="50800" marR="50800" marT="50800" marB="50800" anchor="ctr" anchorCtr="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COMMON ERROR TYPES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COMMON ERROR TYPES</a:t>
            </a:r>
          </a:p>
        </p:txBody>
      </p:sp>
      <p:sp>
        <p:nvSpPr>
          <p:cNvPr id="127" name="Lopresti (2009)…"/>
          <p:cNvSpPr/>
          <p:nvPr>
            <p:ph type="body" idx="4294967295"/>
          </p:nvPr>
        </p:nvSpPr>
        <p:spPr>
          <a:xfrm>
            <a:off x="457200" y="1057870"/>
            <a:ext cx="8458200" cy="53302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b="1" i="1"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342900" indent="-114300">
              <a:lnSpc>
                <a:spcPct val="150000"/>
              </a:lnSpc>
              <a:spcBef>
                <a:spcPts val="500"/>
              </a:spcBef>
              <a:buSzTx/>
              <a:buFontTx/>
              <a:buNone/>
              <a:defRPr b="1" i="1"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Lopresti (2009)</a:t>
            </a: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Phantom blank space, e.g., ‘can ada’</a:t>
            </a: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Phantom punctuation, e.g., ‘am.érique’</a:t>
            </a:r>
          </a:p>
          <a:p>
            <a:pPr lvl="1" marL="342900" indent="-114300">
              <a:lnSpc>
                <a:spcPct val="150000"/>
              </a:lnSpc>
              <a:spcBef>
                <a:spcPts val="500"/>
              </a:spcBef>
              <a:buSzTx/>
              <a:buFontTx/>
              <a:buNone/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</a:t>
            </a:r>
            <a:r>
              <a:rPr b="1" i="1"/>
              <a:t>Underwood</a:t>
            </a: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Common splits and merges: m -&gt; in, in -&gt; m, etc.</a:t>
            </a: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342900" indent="-114300">
              <a:lnSpc>
                <a:spcPct val="150000"/>
              </a:lnSpc>
              <a:spcBef>
                <a:spcPts val="500"/>
              </a:spcBef>
              <a:buSzTx/>
              <a:buFontTx/>
              <a:buNone/>
              <a:defRPr b="1" i="1"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Ineffective with 18th-century French OCR: </a:t>
            </a: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Recovery: 322 tokens, 0.05% accuracy increase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METADATA FILES (EXTRACT)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METADATA FILES (EXTRACT)</a:t>
            </a:r>
          </a:p>
        </p:txBody>
      </p:sp>
      <p:pic>
        <p:nvPicPr>
          <p:cNvPr id="130" name="Capture d’écran 2017-05-19 à 15.50.08.jpg" descr="Capture d’écran 2017-05-19 à 15.50.0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333" y="1473200"/>
            <a:ext cx="9164666" cy="49608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Capture d’écran 2017-02-14 à 15.53.27.jpg" descr="Capture d’écran 2017-02-14 à 15.53.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37" y="760134"/>
            <a:ext cx="5628080" cy="553241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RESULTS — AMERICA IN THE ENCYCLOPÉDIE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>
              <a:defRPr sz="2000"/>
            </a:pPr>
            <a:r>
              <a:t>RESULTS — AMERICA IN THE </a:t>
            </a:r>
            <a:r>
              <a:rPr i="1"/>
              <a:t>ENCYCLOPÉDIE</a:t>
            </a:r>
          </a:p>
        </p:txBody>
      </p:sp>
      <p:pic>
        <p:nvPicPr>
          <p:cNvPr id="134" name="Capture d’écran 2017-02-14 à 15.55.42.jpg" descr="Capture d’écran 2017-02-14 à 15.55.4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50953" y="1711672"/>
            <a:ext cx="5203150" cy="524839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SULTS — BIBLIOTHÈQUE BLEUE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RESULTS — BIBLIOTHÈQUE BLEUE</a:t>
            </a:r>
          </a:p>
        </p:txBody>
      </p:sp>
      <p:sp>
        <p:nvSpPr>
          <p:cNvPr id="137" name="Source: Bibliothèque Bleue, ARTFL Project"/>
          <p:cNvSpPr/>
          <p:nvPr>
            <p:ph type="body" sz="quarter" idx="4294967295"/>
          </p:nvPr>
        </p:nvSpPr>
        <p:spPr>
          <a:xfrm>
            <a:off x="4584700" y="6350496"/>
            <a:ext cx="4481612" cy="393204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spcBef>
                <a:spcPts val="500"/>
              </a:spcBef>
              <a:buSzTx/>
              <a:buNone/>
              <a:defRPr i="1" sz="16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Source: Bibliothèque Bleue, ARTFL Project</a:t>
            </a:r>
          </a:p>
        </p:txBody>
      </p:sp>
      <p:sp>
        <p:nvSpPr>
          <p:cNvPr id="138" name="« … thus those who are born in Africa and in America, in places where it is hottest, are in good health, but strangers get sick there. »…"/>
          <p:cNvSpPr/>
          <p:nvPr/>
        </p:nvSpPr>
        <p:spPr>
          <a:xfrm>
            <a:off x="457200" y="1797050"/>
            <a:ext cx="8458200" cy="3949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500"/>
              </a:spcBef>
              <a:buFont typeface="Arial"/>
              <a:defRPr sz="28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« … thus those who are born in Africa and in America, in places where it is hottest, are in good health, but strangers get sick there. » </a:t>
            </a:r>
          </a:p>
          <a:p>
            <a:pPr marL="342900" indent="-342900">
              <a:spcBef>
                <a:spcPts val="500"/>
              </a:spcBef>
              <a:buFont typeface="Arial"/>
              <a:defRPr sz="28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342900" indent="400050">
              <a:spcBef>
                <a:spcPts val="500"/>
              </a:spcBef>
              <a:buFont typeface="Arial"/>
              <a:defRPr sz="28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— </a:t>
            </a:r>
            <a:r>
              <a:rPr i="1"/>
              <a:t>Instruction de la Jeunesse (« Instructing the Young »)</a:t>
            </a:r>
            <a:r>
              <a:t>, 1782.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SULTS — GAZETTE, K-MEANS CLASSIFIER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RESULTS — GAZETTE, K-MEANS CLASSIFIER</a:t>
            </a:r>
          </a:p>
        </p:txBody>
      </p:sp>
      <p:pic>
        <p:nvPicPr>
          <p:cNvPr id="141" name="GAZ classification k-means.png" descr="GAZ classification k-mea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509270" y="566322"/>
            <a:ext cx="3465060" cy="2438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GAZ classe 3 répartition géo.png" descr="GAZ classe 3 répartition géo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795" y="2911478"/>
            <a:ext cx="4215932" cy="3949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GAZ classe 3 occurrences.png" descr="GAZ classe 3 occurrences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529951" y="2904104"/>
            <a:ext cx="4216294" cy="3964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CONCLUSIONS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CONCLUSIONS</a:t>
            </a:r>
          </a:p>
        </p:txBody>
      </p:sp>
      <p:sp>
        <p:nvSpPr>
          <p:cNvPr id="146" name="Good science from Bad Data?…"/>
          <p:cNvSpPr/>
          <p:nvPr>
            <p:ph type="body" idx="4294967295"/>
          </p:nvPr>
        </p:nvSpPr>
        <p:spPr>
          <a:xfrm>
            <a:off x="457200" y="1057870"/>
            <a:ext cx="8458200" cy="533023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SzTx/>
              <a:buFontTx/>
              <a:buNone/>
              <a:defRPr b="1" i="1" sz="2000">
                <a:latin typeface="Verdana"/>
                <a:ea typeface="Verdana"/>
                <a:cs typeface="Verdana"/>
                <a:sym typeface="Verdana"/>
              </a:defRPr>
            </a:pPr>
          </a:p>
          <a:p>
            <a:pPr lvl="1" marL="342900" indent="-114300">
              <a:lnSpc>
                <a:spcPct val="150000"/>
              </a:lnSpc>
              <a:spcBef>
                <a:spcPts val="500"/>
              </a:spcBef>
              <a:buSzTx/>
              <a:buFontTx/>
              <a:buNone/>
              <a:defRPr b="1" i="1" sz="27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Good science from Bad Data?</a:t>
            </a: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7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Sleight of hand &gt; technical wizardry</a:t>
            </a: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7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Construct reliable metadata</a:t>
            </a: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7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Distrust the text</a:t>
            </a:r>
          </a:p>
          <a:p>
            <a:pPr lvl="1" marL="581526" indent="-200526">
              <a:lnSpc>
                <a:spcPct val="150000"/>
              </a:lnSpc>
              <a:spcBef>
                <a:spcPts val="500"/>
              </a:spcBef>
              <a:buSzPct val="60000"/>
              <a:buFontTx/>
              <a:buBlip>
                <a:blip r:embed="rId2"/>
              </a:buBlip>
              <a:defRPr sz="27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 Limit the role of the digital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HANK YOU!…"/>
          <p:cNvSpPr/>
          <p:nvPr>
            <p:ph type="body" idx="4294967295"/>
          </p:nvPr>
        </p:nvSpPr>
        <p:spPr>
          <a:xfrm>
            <a:off x="457200" y="744735"/>
            <a:ext cx="8458200" cy="564336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algn="ctr">
              <a:spcBef>
                <a:spcPts val="500"/>
              </a:spcBef>
              <a:buSzTx/>
              <a:buNone/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ctr">
              <a:spcBef>
                <a:spcPts val="500"/>
              </a:spcBef>
              <a:buSzTx/>
              <a:buNone/>
              <a:defRPr b="1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ctr">
              <a:spcBef>
                <a:spcPts val="500"/>
              </a:spcBef>
              <a:buSzTx/>
              <a:buNone/>
              <a:defRPr b="1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ctr">
              <a:spcBef>
                <a:spcPts val="500"/>
              </a:spcBef>
              <a:buSzTx/>
              <a:buNone/>
              <a:defRPr b="1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THANK YOU!</a:t>
            </a:r>
          </a:p>
          <a:p>
            <a:pPr algn="ctr">
              <a:spcBef>
                <a:spcPts val="500"/>
              </a:spcBef>
              <a:buSzTx/>
              <a:buNone/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  <a:p>
            <a:pPr algn="ctr">
              <a:spcBef>
                <a:spcPts val="500"/>
              </a:spcBef>
              <a:buSzTx/>
              <a:buNone/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François Dominic Laramée</a:t>
            </a:r>
          </a:p>
          <a:p>
            <a:pPr algn="ctr">
              <a:spcBef>
                <a:spcPts val="500"/>
              </a:spcBef>
              <a:buSzTx/>
              <a:buNone/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fdl@francoisdominiclaramee.com</a:t>
            </a:r>
          </a:p>
          <a:p>
            <a:pPr algn="ctr">
              <a:spcBef>
                <a:spcPts val="500"/>
              </a:spcBef>
              <a:buSzTx/>
              <a:buNone/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www.francoisdominiclaramee.com</a:t>
            </a:r>
          </a:p>
          <a:p>
            <a:pPr algn="ctr">
              <a:spcBef>
                <a:spcPts val="500"/>
              </a:spcBef>
              <a:buSzTx/>
              <a:buNone/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  <a:r>
              <a:t>Twitter : @fdlaramee</a:t>
            </a:r>
          </a:p>
          <a:p>
            <a:pPr algn="ctr">
              <a:spcBef>
                <a:spcPts val="500"/>
              </a:spcBef>
              <a:buSzTx/>
              <a:buNone/>
              <a:defRPr sz="20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RESENTATION STRUCTURE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PRESENTATION STRUCTURE</a:t>
            </a:r>
          </a:p>
        </p:txBody>
      </p:sp>
      <p:sp>
        <p:nvSpPr>
          <p:cNvPr id="82" name="Four parts…"/>
          <p:cNvSpPr/>
          <p:nvPr>
            <p:ph type="body" idx="4294967295"/>
          </p:nvPr>
        </p:nvSpPr>
        <p:spPr>
          <a:xfrm>
            <a:off x="457200" y="1752600"/>
            <a:ext cx="8458200" cy="46355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457200" indent="0">
              <a:lnSpc>
                <a:spcPct val="150000"/>
              </a:lnSpc>
              <a:spcBef>
                <a:spcPts val="0"/>
              </a:spcBef>
              <a:buSzTx/>
              <a:buFontTx/>
              <a:buNone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b="1" sz="2800">
                <a:latin typeface="Cochin"/>
                <a:ea typeface="Cochin"/>
                <a:cs typeface="Cochin"/>
                <a:sym typeface="Cochin"/>
              </a:defRPr>
            </a:pPr>
            <a:r>
              <a:t>Four parts</a:t>
            </a:r>
          </a:p>
          <a:p>
            <a:pPr lvl="1" marL="1118936" indent="-280736">
              <a:lnSpc>
                <a:spcPct val="150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latin typeface="Cochin"/>
                <a:ea typeface="Cochin"/>
                <a:cs typeface="Cochin"/>
                <a:sym typeface="Cochin"/>
              </a:defRPr>
            </a:pPr>
            <a:r>
              <a:t> 18th-century French print corpora</a:t>
            </a:r>
          </a:p>
          <a:p>
            <a:pPr lvl="1" marL="1118936" indent="-280736">
              <a:lnSpc>
                <a:spcPct val="150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latin typeface="Cochin"/>
                <a:ea typeface="Cochin"/>
                <a:cs typeface="Cochin"/>
                <a:sym typeface="Cochin"/>
              </a:defRPr>
            </a:pPr>
            <a:r>
              <a:t> The sins of Bad Data</a:t>
            </a:r>
          </a:p>
          <a:p>
            <a:pPr lvl="1" marL="1118936" indent="-280736">
              <a:lnSpc>
                <a:spcPct val="150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latin typeface="Cochin"/>
                <a:ea typeface="Cochin"/>
                <a:cs typeface="Cochin"/>
                <a:sym typeface="Cochin"/>
              </a:defRPr>
            </a:pPr>
            <a:r>
              <a:t> How to make Bad Data useful</a:t>
            </a:r>
          </a:p>
          <a:p>
            <a:pPr lvl="1" marL="1118936" indent="-280736">
              <a:lnSpc>
                <a:spcPct val="150000"/>
              </a:lnSpc>
              <a:spcBef>
                <a:spcPts val="0"/>
              </a:spcBef>
              <a:buSzPct val="60000"/>
              <a:buFontTx/>
              <a:buBlip>
                <a:blip r:embed="rId2"/>
              </a:buBlip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800">
                <a:latin typeface="Cochin"/>
                <a:ea typeface="Cochin"/>
                <a:cs typeface="Cochin"/>
                <a:sym typeface="Cochin"/>
              </a:defRPr>
            </a:pPr>
            <a:r>
              <a:t> Some partial results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ORPORA TYPES — TRANSCRIBED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CORPORA TYPES — TRANSCRIBED</a:t>
            </a:r>
          </a:p>
        </p:txBody>
      </p:sp>
      <p:pic>
        <p:nvPicPr>
          <p:cNvPr id="85" name="ARTFL Fouille de texte.jpg" descr="ARTFL Fouille de text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10772"/>
            <a:ext cx="9144000" cy="2943561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Capture d’écran 2016-10-03 à 11.30.14.jpg" descr="Capture d’écran 2016-10-03 à 11.30.1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34791" y="4126904"/>
            <a:ext cx="5045818" cy="25865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ORPORA TYPES — OCR-GENERATED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CORPORA TYPES — OCR-GENERATED</a:t>
            </a:r>
          </a:p>
        </p:txBody>
      </p:sp>
      <p:pic>
        <p:nvPicPr>
          <p:cNvPr id="89" name="Capture d’écran 2016-11-03 à 12.58.58.jpg" descr="Capture d’écran 2016-11-03 à 12.58.58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7416" y="1123897"/>
            <a:ext cx="3379067" cy="4915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Capture d’écran 2017-05-19 à 15.10.22.jpg" descr="Capture d’écran 2017-05-19 à 15.10.2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83832" y="910282"/>
            <a:ext cx="3530601" cy="5918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AD DATA — HIDDEN OUTLIERS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BAD DATA — HIDDEN OUTLIERS</a:t>
            </a:r>
          </a:p>
        </p:txBody>
      </p:sp>
      <p:pic>
        <p:nvPicPr>
          <p:cNvPr id="93" name="Capture d’écran 2017-02-14 à 14.29.09.jpg" descr="Capture d’écran 2017-02-14 à 14.29.09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88228" y="1387535"/>
            <a:ext cx="5967544" cy="54057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BAD DATA — IRREGULAR SPELLING AND OCR ERRORS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BAD DATA — IRREGULAR SPELLING AND OCR ERRORS</a:t>
            </a:r>
          </a:p>
        </p:txBody>
      </p:sp>
      <p:pic>
        <p:nvPicPr>
          <p:cNvPr id="96" name="Capture d’écran 2017-01-25 à 12.55.43.jpg" descr="Capture d’écran 2017-01-25 à 12.55.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68077" y="794791"/>
            <a:ext cx="6007846" cy="818407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Capture d’écran 2017-01-25 à 12.54.14.jpg" descr="Capture d’écran 2017-01-25 à 12.54.1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6699" y="1676102"/>
            <a:ext cx="5779402" cy="1310793"/>
          </a:xfrm>
          <a:prstGeom prst="rect">
            <a:avLst/>
          </a:prstGeom>
          <a:ln w="12700">
            <a:miter lim="400000"/>
          </a:ln>
        </p:spPr>
      </p:pic>
      <p:pic>
        <p:nvPicPr>
          <p:cNvPr id="98" name="Gazette - OCR poche.jpg" descr="Gazette - OCR poche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4307" y="3429000"/>
            <a:ext cx="5184186" cy="2133492"/>
          </a:xfrm>
          <a:prstGeom prst="rect">
            <a:avLst/>
          </a:prstGeom>
          <a:ln w="12700">
            <a:miter lim="400000"/>
          </a:ln>
        </p:spPr>
      </p:pic>
      <p:pic>
        <p:nvPicPr>
          <p:cNvPr id="99" name="Gazette - OCR poche - texte.jpg" descr="Gazette - OCR poche - text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681329" y="4208488"/>
            <a:ext cx="5597113" cy="20019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Capture d’écran 2017-05-19 à 15.12.37.jpg" descr="Capture d’écran 2017-05-19 à 15.12.37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363293" y="2447293"/>
            <a:ext cx="5308601" cy="927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BAD DATA — ARTICLE ENDPOINTS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BAD DATA — ARTICLE ENDPOINTS</a:t>
            </a:r>
          </a:p>
        </p:txBody>
      </p:sp>
      <p:pic>
        <p:nvPicPr>
          <p:cNvPr id="103" name="Capture d’écran 2017-05-19 à 15.25.41.jpg" descr="Capture d’écran 2017-05-19 à 15.25.4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" y="1388923"/>
            <a:ext cx="9144000" cy="206075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4" name="Capture d’écran 2017-05-19 à 15.26.10.jpg" descr="Capture d’écran 2017-05-19 à 15.26.1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4300" y="3753722"/>
            <a:ext cx="9144000" cy="29068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BAD DATA — ERROR CLUSTERS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BAD DATA — ERROR CLUSTERS</a:t>
            </a:r>
          </a:p>
        </p:txBody>
      </p:sp>
      <p:pic>
        <p:nvPicPr>
          <p:cNvPr id="107" name="Capture d’écran 2017-05-19 à 15.27.46.jpg" descr="Capture d’écran 2017-05-19 à 15.27.4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66578" y="1096912"/>
            <a:ext cx="4762501" cy="584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8" name="Capture d’écran 2017-05-19 à 15.27.55.jpg" descr="Capture d’écran 2017-05-19 à 15.27.55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50726" y="2009105"/>
            <a:ext cx="4254501" cy="431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Capture d’écran 2017-05-19 à 15.28.07.jpg" descr="Capture d’écran 2017-05-19 à 15.28.07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003923" y="2714451"/>
            <a:ext cx="4102101" cy="62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0" name="Capture d’écran 2017-05-19 à 15.28.25.jpg" descr="Capture d’écran 2017-05-19 à 15.28.25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817885" y="5659015"/>
            <a:ext cx="45593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1" name="Capture d’écran 2017-05-19 à 15.28.29.jpg" descr="Capture d’écran 2017-05-19 à 15.28.29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5548" y="3611810"/>
            <a:ext cx="4864101" cy="60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Capture d’écran 2017-05-19 à 15.27.30.jpg" descr="Capture d’écran 2017-05-19 à 15.27.30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173164" y="4444913"/>
            <a:ext cx="5410201" cy="723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Capture d’écran 2017-02-14 à 15.49.52.jpg" descr="Capture d’écran 2017-02-14 à 15.49.5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4188" y="833586"/>
            <a:ext cx="8075624" cy="6067872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METHOD — HEURISTIC DESIGN"/>
          <p:cNvSpPr/>
          <p:nvPr>
            <p:ph type="title" idx="4294967295"/>
          </p:nvPr>
        </p:nvSpPr>
        <p:spPr>
          <a:xfrm>
            <a:off x="457200" y="304800"/>
            <a:ext cx="8458200" cy="533400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2000"/>
            </a:lvl1pPr>
          </a:lstStyle>
          <a:p>
            <a:pPr/>
            <a:r>
              <a:t>METHOD — HEURISTIC DESIGN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1_Office Theme">
  <a:themeElements>
    <a:clrScheme name="1_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1_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1_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